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319" r:id="rId4"/>
    <p:sldId id="285" r:id="rId5"/>
    <p:sldId id="277" r:id="rId6"/>
    <p:sldId id="280" r:id="rId7"/>
    <p:sldId id="315" r:id="rId8"/>
    <p:sldId id="316" r:id="rId9"/>
    <p:sldId id="317" r:id="rId10"/>
    <p:sldId id="278" r:id="rId11"/>
    <p:sldId id="281" r:id="rId12"/>
    <p:sldId id="288" r:id="rId13"/>
    <p:sldId id="320" r:id="rId14"/>
    <p:sldId id="279" r:id="rId15"/>
    <p:sldId id="293" r:id="rId16"/>
  </p:sldIdLst>
  <p:sldSz cx="12192000" cy="6858000"/>
  <p:notesSz cx="9874250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3"/>
    <p:restoredTop sz="87705"/>
  </p:normalViewPr>
  <p:slideViewPr>
    <p:cSldViewPr snapToGrid="0">
      <p:cViewPr varScale="1">
        <p:scale>
          <a:sx n="73" d="100"/>
          <a:sy n="73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C7432-D48A-624C-9270-21F30E046984}" type="datetimeFigureOut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425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0C11A-444F-9D41-8B93-BF26B1981FD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22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531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C11A-444F-9D41-8B93-BF26B1981FDD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393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longitude</a:t>
            </a:r>
            <a:r>
              <a:rPr kumimoji="1" lang="zh-TW" altLang="en-US" sz="12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經度 </a:t>
            </a:r>
            <a:r>
              <a:rPr kumimoji="1" lang="en-US" altLang="zh-TW" sz="12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latitude</a:t>
            </a:r>
            <a:r>
              <a:rPr kumimoji="1" lang="zh-TW" altLang="en-US" sz="12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緯度</a:t>
            </a:r>
            <a:endParaRPr kumimoji="1" lang="en-US" altLang="zh-TW" sz="1200" dirty="0">
              <a:latin typeface="Times New Roman" panose="02020603050405020304" pitchFamily="18" charset="0"/>
              <a:ea typeface="BiauKai" panose="02010601000101010101"/>
              <a:cs typeface="Times New Roman" panose="02020603050405020304" pitchFamily="18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C11A-444F-9D41-8B93-BF26B1981FDD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528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C11A-444F-9D41-8B93-BF26B1981FDD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6469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concatenation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C11A-444F-9D41-8B93-BF26B1981FDD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056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sz="4000" dirty="0"/>
              <a:t>to measure the spatial-temporal transition information </a:t>
            </a:r>
            <a:r>
              <a:rPr lang="en" altLang="zh-TW" sz="4000" dirty="0" err="1"/>
              <a:t>ℎ</a:t>
            </a:r>
            <a:r>
              <a:rPr lang="en" altLang="zh-TW" sz="4000" dirty="0"/>
              <a:t>𝑖𝑖,𝑗𝑗 between two points.</a:t>
            </a:r>
            <a:endParaRPr kumimoji="1"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C11A-444F-9D41-8B93-BF26B1981FDD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5926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0C11A-444F-9D41-8B93-BF26B1981FDD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727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A2FCE-9EBC-E922-31F0-EB420E2DD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A9EAC6-E153-C7A4-D37C-C168D58D7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6C69B3-0E81-1C7B-8C02-1DEF2B56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867-01B3-1448-9595-FF9C8E87AE83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ECC8A6-7BF0-852C-DEB9-2F83FC58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85D860-D816-2B53-D640-C6E3A921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380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959B2D-CD4F-D800-3BA7-4ADE5B7D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04046DE-AF8F-063D-5628-03A7613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5AF9CF-51D8-B87F-917A-A9D80696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5C2B-35D3-E149-A926-962C5A55FD78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6B89B4-C09D-592D-6BB9-88A069E6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F51D2F-26DB-9C3D-E9BC-DC8B785D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849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AC6EF3E-BCFF-27D5-6CD4-94241D4D1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678368D-1CFC-26AD-B27D-25D2EEF2C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FEF4B4-E1F3-2D91-1EA0-928BFDE0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E17F-25B8-FB4C-8670-D5B050082DFF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15B804-A3B3-5F44-B453-882CC51E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4F3565-8F1B-FCAE-BE69-6B578D1E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728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6AD424-A809-339E-6E7E-3E08E619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88A9BC-DB89-5805-0C15-B180E3E3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2558C5-CB33-583A-88F4-089B9AD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3F96-D70D-4B44-9DE4-C3918794B685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3AC201-066B-FA37-219C-2221FE77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3E444A-6AB1-0F2B-D691-AB3AE0AF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350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3CDBA-A810-0FA4-5844-0E9B4FAA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CBB96E9-5A7B-4DD7-DF42-407C0D4E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3A4898-282A-DAD6-DADE-D7A8FA6D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6254-3C01-234F-8912-4DA97038DBA4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0A7ABE-8C80-4D1E-F677-9554CA87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972DCD-37C3-761B-63C7-EDCC48A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806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345A95-8582-4CFC-1B9C-B54D2DEE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2E2C36-B13E-9CB0-D4A9-317477A14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EA9F6D-65ED-76D2-BEA7-BC0D763B9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1E1774-7F8E-A844-BC11-51222DA1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5E53-1F93-1440-A053-CD4AD524FE82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C73C83-EFE1-8080-3094-1C2BC1DA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47255-A7D0-07EA-29C6-49222041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0744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D7C07-639A-174D-E260-223F278F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D2D4EA-B44E-8603-79D2-F06D0074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DE5F93-5AFE-4097-C2C9-9AB445DA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183AE05-B989-2D4C-F9E6-6E8DE02CA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75BCF8B-1CB0-7B5D-CFEC-7194F5F07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D0CE53F-6E89-E881-7849-7FB136A4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2B93-4E46-E340-96B8-97D47F2ECE7D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1CC4561-D883-A4C8-F5A2-6526D08D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DD4A07B-9A5D-1BFE-D5E5-0C23BCC4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888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617063-C70C-FFDD-9182-96368E9C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F3E99C3-89EA-093D-1CB5-E03EE851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93BC-699C-4B48-B90C-5BBF776539D1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A5472E2-0D03-91C1-075F-7A7B3B45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1437BA-2089-0B00-76F1-0B5DAC24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9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F9E5E4D-139F-7529-78E0-E9E280E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C73B-55A6-D145-BD8E-D6F809417F7F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D73B45-9E23-F5F7-ED92-6F432FE7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9FF7F0-6E11-DB0E-BE94-4ED1DB61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90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95318-3B4E-6155-F88F-0B177F87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4FE88C-2A00-8602-F3AF-68D41B0A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7DE6D5-B2FA-022A-B650-1F1E05B7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2D1F55-38F2-B05D-4D77-7C082547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9EF1-2C4F-6E44-A7BA-AF9735629C29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F292D5-056B-50CE-EF35-65B5BECF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1A5BB7-820A-089D-B65F-79ED8621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760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CA7552-B3A9-9975-4373-D90D38FE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358A648-77B4-527D-526E-A3AD8D06F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26E7BF1-3EAA-CD94-8DEF-7FFADBE88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FCC9AE-BD7C-6838-EF33-AAA8554C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5309-21C7-6E4B-A47A-6383E4CA8ABF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27AA59-2270-2B79-7504-3199AC27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E226B4-EC6B-B084-66E8-8C1FD70D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46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BC75690-9025-0C69-0338-C0B0BAE6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62AD00-ED82-049D-4735-2981DEF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853DEA-045D-AD46-ADA7-5F0C0AC95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00E43-0A29-2B48-9C9D-A58BC5213159}" type="datetime1">
              <a:rPr kumimoji="1" lang="zh-TW" altLang="en-US" smtClean="0"/>
              <a:t>2023/5/23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9F5536-BF97-E48F-D63F-C2F72DF48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2B2E88-DAA7-F38A-9EA3-56E4F2725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BAD1-8BEE-3C47-8399-F6C153AEF360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119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1C14B0-D24B-121D-2761-AFF4C3882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" y="868362"/>
            <a:ext cx="11170622" cy="2387600"/>
          </a:xfrm>
        </p:spPr>
        <p:txBody>
          <a:bodyPr>
            <a:normAutofit fontScale="90000"/>
          </a:bodyPr>
          <a:lstStyle/>
          <a:p>
            <a:r>
              <a:rPr lang="en" altLang="zh-TW" dirty="0"/>
              <a:t>Next Point-of-Interest Recommendation for Cold-start Users with Spatial-temporal Meta-Learning</a:t>
            </a: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9E86AA-5816-754C-8573-91D6E7A95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792" y="3978275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en-US" altLang="zh-TW" sz="2400" dirty="0"/>
              <a:t>Advisor: Jia-Ling, Koh</a:t>
            </a:r>
          </a:p>
          <a:p>
            <a:pPr algn="l"/>
            <a:r>
              <a:rPr kumimoji="1" lang="en-US" altLang="zh-TW" sz="2400" dirty="0"/>
              <a:t>Speaker: Hsiang-Hui Chou</a:t>
            </a:r>
          </a:p>
          <a:p>
            <a:pPr algn="l"/>
            <a:r>
              <a:rPr kumimoji="1" lang="en-US" altLang="zh-TW" sz="2400" dirty="0"/>
              <a:t>Date: 2023/05/23</a:t>
            </a:r>
          </a:p>
          <a:p>
            <a:pPr algn="l"/>
            <a:r>
              <a:rPr kumimoji="1" lang="en-US" altLang="zh-TW" dirty="0"/>
              <a:t>Source: IEEE-23</a:t>
            </a:r>
            <a:endParaRPr kumimoji="1" lang="zh-TW" altLang="en-US" sz="2400" dirty="0"/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606047-AD98-1B32-8BFA-DAA0624F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1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512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Method</a:t>
            </a:r>
          </a:p>
          <a:p>
            <a:r>
              <a:rPr kumimoji="1" lang="en-US" altLang="zh-TW" dirty="0"/>
              <a:t>Experiment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360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252FA4-C2BB-B9EA-B83E-D5E3138F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Dataset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32944B-8262-680D-C3A2-39804E2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11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D83B956-ED2C-D874-D183-5A2F7B01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9" y="2176463"/>
            <a:ext cx="8651081" cy="18669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F4260E5-6357-FBD4-81FB-1658150F9348}"/>
              </a:ext>
            </a:extLst>
          </p:cNvPr>
          <p:cNvSpPr txBox="1"/>
          <p:nvPr/>
        </p:nvSpPr>
        <p:spPr>
          <a:xfrm>
            <a:off x="915589" y="4666496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2400" dirty="0"/>
              <a:t>location-based social networking website where users share their locations by checking-in</a:t>
            </a:r>
          </a:p>
        </p:txBody>
      </p:sp>
    </p:spTree>
    <p:extLst>
      <p:ext uri="{BB962C8B-B14F-4D97-AF65-F5344CB8AC3E}">
        <p14:creationId xmlns:p14="http://schemas.microsoft.com/office/powerpoint/2010/main" val="379042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32944B-8262-680D-C3A2-39804E2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12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2CEBF9-2E92-06D2-5729-9E25A7A1B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06" y="650083"/>
            <a:ext cx="10988388" cy="2286000"/>
          </a:xfrm>
          <a:prstGeom prst="rect">
            <a:avLst/>
          </a:prstGeom>
        </p:spPr>
      </p:pic>
      <p:sp>
        <p:nvSpPr>
          <p:cNvPr id="8" name="框架 7">
            <a:extLst>
              <a:ext uri="{FF2B5EF4-FFF2-40B4-BE49-F238E27FC236}">
                <a16:creationId xmlns:a16="http://schemas.microsoft.com/office/drawing/2014/main" id="{0C713D3B-E393-0562-9CCE-E0AE3C5CE164}"/>
              </a:ext>
            </a:extLst>
          </p:cNvPr>
          <p:cNvSpPr/>
          <p:nvPr/>
        </p:nvSpPr>
        <p:spPr>
          <a:xfrm>
            <a:off x="478703" y="1834363"/>
            <a:ext cx="11234594" cy="1161730"/>
          </a:xfrm>
          <a:prstGeom prst="frame">
            <a:avLst>
              <a:gd name="adj1" fmla="val 2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FB769657-6AF5-41B5-9009-FCDA3D095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21024"/>
              </p:ext>
            </p:extLst>
          </p:nvPr>
        </p:nvGraphicFramePr>
        <p:xfrm>
          <a:off x="1485900" y="416941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111688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8977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96592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42604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time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spatial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Meta-learning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9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SASRec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91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GeoSAN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15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MetaTL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1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STMeta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00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AD7291-C3B2-27D8-A455-44AFA6BD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13</a:t>
            </a:fld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DB73116-9E0F-9182-74EE-19B2DC64D134}"/>
              </a:ext>
            </a:extLst>
          </p:cNvPr>
          <p:cNvSpPr txBox="1"/>
          <p:nvPr/>
        </p:nvSpPr>
        <p:spPr>
          <a:xfrm>
            <a:off x="596900" y="508000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Experiment</a:t>
            </a:r>
            <a:endParaRPr kumimoji="1"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FCF6472-ECA3-7167-8F79-8521DB9E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72" y="2430681"/>
            <a:ext cx="7633238" cy="17907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0A63600-2349-E421-AB65-221C33C200EF}"/>
              </a:ext>
            </a:extLst>
          </p:cNvPr>
          <p:cNvSpPr txBox="1"/>
          <p:nvPr/>
        </p:nvSpPr>
        <p:spPr>
          <a:xfrm>
            <a:off x="469900" y="3213100"/>
            <a:ext cx="1834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MAML</a:t>
            </a:r>
          </a:p>
          <a:p>
            <a:r>
              <a:rPr kumimoji="1" lang="en-US" altLang="zh-TW" dirty="0"/>
              <a:t>MAML+ temporal</a:t>
            </a:r>
          </a:p>
          <a:p>
            <a:r>
              <a:rPr kumimoji="1" lang="en-US" altLang="zh-TW" dirty="0"/>
              <a:t>MAML+ spatial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22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Method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0E0ABB-0E52-874A-90FD-B0774BBE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16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218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6762BC-190B-78E1-2023-7D7D0936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30A5BE-ADE8-8799-7035-1BEDD182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proposes a next POI recommendation method for cold-start users by following the meta-learning method MAML</a:t>
            </a:r>
          </a:p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and temporal information are helpful for the next POI recommendation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4F19EA-7A50-0CCD-EAB8-23AFD06F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3119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/>
              <a:t>Introduction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Method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0127BB2E-9065-DC42-8944-F3664755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286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606FD8-DB01-6FFB-AA04-34F4D97A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3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D7713E7-11C8-946A-E575-DAA748D41D33}"/>
              </a:ext>
            </a:extLst>
          </p:cNvPr>
          <p:cNvSpPr txBox="1"/>
          <p:nvPr/>
        </p:nvSpPr>
        <p:spPr>
          <a:xfrm>
            <a:off x="520861" y="428263"/>
            <a:ext cx="5079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sz="4400" dirty="0"/>
              <a:t>Point-of-Interest(POI)</a:t>
            </a:r>
            <a:endParaRPr kumimoji="1" lang="zh-TW" altLang="en-US" sz="4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C27AE5E-3EBD-6F4A-08CB-5C773EB25833}"/>
              </a:ext>
            </a:extLst>
          </p:cNvPr>
          <p:cNvSpPr/>
          <p:nvPr/>
        </p:nvSpPr>
        <p:spPr>
          <a:xfrm>
            <a:off x="1907364" y="2140578"/>
            <a:ext cx="778484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C52917A-B141-0381-6122-88C7DD9105F0}"/>
              </a:ext>
            </a:extLst>
          </p:cNvPr>
          <p:cNvSpPr/>
          <p:nvPr/>
        </p:nvSpPr>
        <p:spPr>
          <a:xfrm>
            <a:off x="3151336" y="2140578"/>
            <a:ext cx="778484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弧形向下箭號 8">
            <a:extLst>
              <a:ext uri="{FF2B5EF4-FFF2-40B4-BE49-F238E27FC236}">
                <a16:creationId xmlns:a16="http://schemas.microsoft.com/office/drawing/2014/main" id="{15F4AB5B-D4B9-87DC-0BAC-12BABDBF8989}"/>
              </a:ext>
            </a:extLst>
          </p:cNvPr>
          <p:cNvSpPr/>
          <p:nvPr/>
        </p:nvSpPr>
        <p:spPr>
          <a:xfrm>
            <a:off x="2442300" y="1815753"/>
            <a:ext cx="1238133" cy="3091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4CABD52E-EDC1-0EAD-051B-834FE92957B3}"/>
              </a:ext>
            </a:extLst>
          </p:cNvPr>
          <p:cNvSpPr/>
          <p:nvPr/>
        </p:nvSpPr>
        <p:spPr>
          <a:xfrm>
            <a:off x="4709733" y="2129105"/>
            <a:ext cx="778484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8B815C1-7689-585A-FEA2-28BBD3B2DE62}"/>
              </a:ext>
            </a:extLst>
          </p:cNvPr>
          <p:cNvSpPr/>
          <p:nvPr/>
        </p:nvSpPr>
        <p:spPr>
          <a:xfrm>
            <a:off x="6204023" y="2140578"/>
            <a:ext cx="778484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弧形向下箭號 13">
            <a:extLst>
              <a:ext uri="{FF2B5EF4-FFF2-40B4-BE49-F238E27FC236}">
                <a16:creationId xmlns:a16="http://schemas.microsoft.com/office/drawing/2014/main" id="{CA4FAE0F-50B7-CDBA-19BC-4AE848F5AFBC}"/>
              </a:ext>
            </a:extLst>
          </p:cNvPr>
          <p:cNvSpPr/>
          <p:nvPr/>
        </p:nvSpPr>
        <p:spPr>
          <a:xfrm>
            <a:off x="5470309" y="1781292"/>
            <a:ext cx="1238133" cy="3091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60E0918-F164-3054-F4A8-B4AD66DEEAE4}"/>
              </a:ext>
            </a:extLst>
          </p:cNvPr>
          <p:cNvSpPr/>
          <p:nvPr/>
        </p:nvSpPr>
        <p:spPr>
          <a:xfrm>
            <a:off x="7587464" y="2217856"/>
            <a:ext cx="778484" cy="646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弧形向下箭號 15">
            <a:extLst>
              <a:ext uri="{FF2B5EF4-FFF2-40B4-BE49-F238E27FC236}">
                <a16:creationId xmlns:a16="http://schemas.microsoft.com/office/drawing/2014/main" id="{93C566EE-CC12-2709-3E4F-6C8B87ABABB0}"/>
              </a:ext>
            </a:extLst>
          </p:cNvPr>
          <p:cNvSpPr/>
          <p:nvPr/>
        </p:nvSpPr>
        <p:spPr>
          <a:xfrm>
            <a:off x="6909143" y="1771787"/>
            <a:ext cx="1238133" cy="30911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弧形向下箭號 17">
            <a:extLst>
              <a:ext uri="{FF2B5EF4-FFF2-40B4-BE49-F238E27FC236}">
                <a16:creationId xmlns:a16="http://schemas.microsoft.com/office/drawing/2014/main" id="{1CD2F466-EA37-48ED-4F66-E8ED1948085A}"/>
              </a:ext>
            </a:extLst>
          </p:cNvPr>
          <p:cNvSpPr/>
          <p:nvPr/>
        </p:nvSpPr>
        <p:spPr>
          <a:xfrm>
            <a:off x="3968706" y="1789540"/>
            <a:ext cx="1238133" cy="3091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E46A52B-426B-3A11-F040-6AB7C8414BC6}"/>
              </a:ext>
            </a:extLst>
          </p:cNvPr>
          <p:cNvSpPr/>
          <p:nvPr/>
        </p:nvSpPr>
        <p:spPr>
          <a:xfrm>
            <a:off x="1907364" y="3002638"/>
            <a:ext cx="742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solidFill>
                  <a:srgbClr val="0070C0"/>
                </a:solidFill>
                <a:latin typeface="Righteous"/>
                <a:sym typeface="Righteous"/>
              </a:rPr>
              <a:t>NTNU</a:t>
            </a:r>
          </a:p>
          <a:p>
            <a:pPr algn="ctr"/>
            <a:r>
              <a:rPr lang="en-US" altLang="zh-TW" dirty="0">
                <a:solidFill>
                  <a:srgbClr val="0070C0"/>
                </a:solidFill>
                <a:latin typeface="Righteous"/>
                <a:sym typeface="Righteous"/>
              </a:rPr>
              <a:t>Dorm</a:t>
            </a:r>
            <a:endParaRPr lang="zh-TW" altLang="en-US" sz="1800" dirty="0">
              <a:solidFill>
                <a:srgbClr val="0070C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2550C30-C597-898F-9682-D2F763A84BE0}"/>
              </a:ext>
            </a:extLst>
          </p:cNvPr>
          <p:cNvSpPr/>
          <p:nvPr/>
        </p:nvSpPr>
        <p:spPr>
          <a:xfrm>
            <a:off x="3013895" y="3001143"/>
            <a:ext cx="1179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rgbClr val="0070C0"/>
                </a:solidFill>
                <a:latin typeface="Righteous"/>
                <a:sym typeface="Righteous"/>
              </a:rPr>
              <a:t>NTNU </a:t>
            </a:r>
          </a:p>
          <a:p>
            <a:pPr algn="ctr"/>
            <a:r>
              <a:rPr lang="en-US" altLang="zh-TW" sz="1800" dirty="0">
                <a:solidFill>
                  <a:srgbClr val="0070C0"/>
                </a:solidFill>
                <a:latin typeface="Righteous"/>
                <a:sym typeface="Righteous"/>
              </a:rPr>
              <a:t>Branch</a:t>
            </a:r>
          </a:p>
          <a:p>
            <a:pPr algn="ctr"/>
            <a:r>
              <a:rPr lang="en-US" altLang="zh-TW" sz="1800" dirty="0">
                <a:solidFill>
                  <a:srgbClr val="0070C0"/>
                </a:solidFill>
                <a:latin typeface="Righteous"/>
                <a:sym typeface="Righteous"/>
              </a:rPr>
              <a:t>(Bus stop)</a:t>
            </a:r>
            <a:endParaRPr lang="zh-TW" altLang="en-US" sz="1800" dirty="0">
              <a:solidFill>
                <a:srgbClr val="0070C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75F09BC-8CE2-7A3B-7F1C-F78246974F62}"/>
              </a:ext>
            </a:extLst>
          </p:cNvPr>
          <p:cNvSpPr/>
          <p:nvPr/>
        </p:nvSpPr>
        <p:spPr>
          <a:xfrm>
            <a:off x="4700407" y="2989352"/>
            <a:ext cx="966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rgbClr val="0070C0"/>
                </a:solidFill>
                <a:latin typeface="Righteous"/>
                <a:sym typeface="Righteous"/>
              </a:rPr>
              <a:t>NTNU</a:t>
            </a:r>
          </a:p>
          <a:p>
            <a:pPr algn="ctr"/>
            <a:r>
              <a:rPr lang="en-US" altLang="zh-TW" sz="1800" dirty="0" err="1">
                <a:solidFill>
                  <a:srgbClr val="0070C0"/>
                </a:solidFill>
              </a:rPr>
              <a:t>Heping</a:t>
            </a:r>
            <a:r>
              <a:rPr lang="en-US" altLang="zh-TW" sz="1800" dirty="0">
                <a:solidFill>
                  <a:srgbClr val="0070C0"/>
                </a:solidFill>
              </a:rPr>
              <a:t> campus</a:t>
            </a:r>
            <a:endParaRPr lang="zh-TW" altLang="en-US" sz="1800" dirty="0">
              <a:solidFill>
                <a:srgbClr val="0070C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4F93AD9-A7D6-E4A3-892C-FE0564A72C37}"/>
              </a:ext>
            </a:extLst>
          </p:cNvPr>
          <p:cNvSpPr/>
          <p:nvPr/>
        </p:nvSpPr>
        <p:spPr>
          <a:xfrm>
            <a:off x="5990400" y="3025401"/>
            <a:ext cx="1258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err="1">
                <a:solidFill>
                  <a:srgbClr val="0070C0"/>
                </a:solidFill>
                <a:latin typeface="Righteous"/>
                <a:sym typeface="Righteous"/>
              </a:rPr>
              <a:t>Shida</a:t>
            </a:r>
            <a:r>
              <a:rPr lang="en-US" altLang="zh-TW" dirty="0">
                <a:solidFill>
                  <a:srgbClr val="0070C0"/>
                </a:solidFill>
                <a:latin typeface="Righteous"/>
                <a:sym typeface="Righteous"/>
              </a:rPr>
              <a:t> Night</a:t>
            </a:r>
          </a:p>
          <a:p>
            <a:pPr algn="ctr"/>
            <a:r>
              <a:rPr lang="en-US" altLang="zh-TW" sz="1800" dirty="0">
                <a:solidFill>
                  <a:srgbClr val="0070C0"/>
                </a:solidFill>
                <a:latin typeface="Righteous"/>
                <a:sym typeface="Righteous"/>
              </a:rPr>
              <a:t>Market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1A4A85E-43D8-F56C-3E18-32B1B2007541}"/>
              </a:ext>
            </a:extLst>
          </p:cNvPr>
          <p:cNvSpPr/>
          <p:nvPr/>
        </p:nvSpPr>
        <p:spPr>
          <a:xfrm>
            <a:off x="7430715" y="2989352"/>
            <a:ext cx="1179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Righteous"/>
                <a:sym typeface="Righteous"/>
              </a:rPr>
              <a:t>NTNU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Righteous"/>
                <a:sym typeface="Righteous"/>
              </a:rPr>
              <a:t>Dorm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B183B4C-DBEB-1CA2-D4D8-50C83D11070C}"/>
              </a:ext>
            </a:extLst>
          </p:cNvPr>
          <p:cNvSpPr txBox="1"/>
          <p:nvPr/>
        </p:nvSpPr>
        <p:spPr>
          <a:xfrm>
            <a:off x="1593175" y="4147266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dirty="0"/>
              <a:t>9:00</a:t>
            </a:r>
          </a:p>
          <a:p>
            <a:pPr algn="ctr"/>
            <a:r>
              <a:rPr kumimoji="1" lang="en-US" altLang="zh-TW" dirty="0"/>
              <a:t>(25.1, 121.3)</a:t>
            </a:r>
            <a:endParaRPr kumimoji="1"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8163AD4-4348-1129-E239-B7E1638BBAF0}"/>
              </a:ext>
            </a:extLst>
          </p:cNvPr>
          <p:cNvSpPr txBox="1"/>
          <p:nvPr/>
        </p:nvSpPr>
        <p:spPr>
          <a:xfrm>
            <a:off x="3013895" y="4154418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dirty="0"/>
              <a:t>10:00</a:t>
            </a:r>
          </a:p>
          <a:p>
            <a:pPr algn="ctr"/>
            <a:r>
              <a:rPr kumimoji="1" lang="en-US" altLang="zh-TW" dirty="0"/>
              <a:t>(25.2, 121.4)</a:t>
            </a:r>
            <a:endParaRPr kumimoji="1"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C5DFB0C-9996-08BC-5AF8-C72851E1F4CA}"/>
              </a:ext>
            </a:extLst>
          </p:cNvPr>
          <p:cNvSpPr txBox="1"/>
          <p:nvPr/>
        </p:nvSpPr>
        <p:spPr>
          <a:xfrm>
            <a:off x="4563371" y="4147266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dirty="0"/>
              <a:t>10:30</a:t>
            </a:r>
          </a:p>
          <a:p>
            <a:r>
              <a:rPr kumimoji="1" lang="en-US" altLang="zh-TW" dirty="0"/>
              <a:t>(25.2, 121.7)</a:t>
            </a:r>
            <a:endParaRPr kumimoji="1"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E6B6D55-7866-629E-24D3-1B5E375D98C2}"/>
              </a:ext>
            </a:extLst>
          </p:cNvPr>
          <p:cNvSpPr txBox="1"/>
          <p:nvPr/>
        </p:nvSpPr>
        <p:spPr>
          <a:xfrm>
            <a:off x="5980956" y="4147266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dirty="0"/>
              <a:t>18:00</a:t>
            </a:r>
          </a:p>
          <a:p>
            <a:pPr algn="ctr"/>
            <a:r>
              <a:rPr kumimoji="1" lang="en-US" altLang="zh-TW" dirty="0"/>
              <a:t>(25.2,121.6)</a:t>
            </a:r>
            <a:endParaRPr kumimoji="1"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A5D9C7D-3194-1AE9-546D-CB6819D343C9}"/>
              </a:ext>
            </a:extLst>
          </p:cNvPr>
          <p:cNvSpPr txBox="1"/>
          <p:nvPr/>
        </p:nvSpPr>
        <p:spPr>
          <a:xfrm>
            <a:off x="7528209" y="4147265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dirty="0"/>
              <a:t>19:00</a:t>
            </a:r>
          </a:p>
          <a:p>
            <a:pPr algn="ctr"/>
            <a:r>
              <a:rPr kumimoji="1" lang="en-US" altLang="zh-TW" dirty="0"/>
              <a:t>(25.1, 121.3)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169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283FB9-475E-6B35-9BDB-4907C1CD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20266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TW" sz="36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Input</a:t>
            </a:r>
            <a:br>
              <a:rPr kumimoji="1" lang="en-US" altLang="zh-TW" sz="36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</a:br>
            <a:endParaRPr lang="en" altLang="zh-TW" sz="36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44D52C-E66A-1BC8-F572-1F0664E45300}"/>
              </a:ext>
            </a:extLst>
          </p:cNvPr>
          <p:cNvSpPr txBox="1"/>
          <p:nvPr/>
        </p:nvSpPr>
        <p:spPr>
          <a:xfrm>
            <a:off x="839621" y="617427"/>
            <a:ext cx="105127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TW" sz="2800" dirty="0">
              <a:latin typeface="Times New Roman" panose="02020603050405020304" pitchFamily="18" charset="0"/>
              <a:ea typeface="BiauKai" panose="02010601000101010101"/>
              <a:cs typeface="Times New Roman" panose="02020603050405020304" pitchFamily="18" charset="0"/>
            </a:endParaRPr>
          </a:p>
          <a:p>
            <a:r>
              <a:rPr lang="en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user set  U = {u</a:t>
            </a:r>
            <a:r>
              <a:rPr lang="en" altLang="zh-TW" sz="2800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1</a:t>
            </a:r>
            <a:r>
              <a:rPr lang="en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u</a:t>
            </a:r>
            <a:r>
              <a:rPr lang="en" altLang="zh-TW" sz="2800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2</a:t>
            </a:r>
            <a:r>
              <a:rPr lang="en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…, </a:t>
            </a:r>
            <a:r>
              <a:rPr lang="en" altLang="zh-TW" sz="28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u</a:t>
            </a:r>
            <a:r>
              <a:rPr lang="en" altLang="zh-TW" sz="2800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G</a:t>
            </a:r>
            <a:r>
              <a:rPr lang="en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} </a:t>
            </a:r>
          </a:p>
          <a:p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POIs = {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</a:t>
            </a:r>
            <a:r>
              <a:rPr kumimoji="1" lang="en-US" altLang="zh-TW" sz="2800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1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</a:t>
            </a:r>
            <a:r>
              <a:rPr kumimoji="1" lang="en-US" altLang="zh-TW" sz="2800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2 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…, </a:t>
            </a:r>
            <a:r>
              <a:rPr kumimoji="1" lang="en-US" altLang="zh-TW" sz="2800" i="1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</a:t>
            </a:r>
            <a:r>
              <a:rPr kumimoji="1" lang="en-US" altLang="zh-TW" sz="2800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p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}  where </a:t>
            </a:r>
            <a:r>
              <a:rPr kumimoji="1" lang="en-US" altLang="zh-TW" sz="2800" i="1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</a:t>
            </a:r>
            <a:r>
              <a:rPr kumimoji="1" lang="en-US" altLang="zh-TW" sz="2800" i="1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k</a:t>
            </a:r>
            <a:r>
              <a:rPr kumimoji="1" lang="en-US" altLang="zh-TW" sz="2800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 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=&lt;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id</a:t>
            </a:r>
            <a:r>
              <a:rPr kumimoji="1" lang="en-US" altLang="zh-TW" sz="2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k 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</a:t>
            </a:r>
            <a:r>
              <a:rPr kumimoji="1" lang="en-US" altLang="zh-TW" sz="2800" i="1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lon</a:t>
            </a:r>
            <a:r>
              <a:rPr kumimoji="1" lang="en-US" altLang="zh-TW" sz="2800" i="1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k</a:t>
            </a:r>
            <a:r>
              <a:rPr kumimoji="1" lang="en-US" altLang="zh-TW" sz="2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 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</a:t>
            </a:r>
            <a:r>
              <a:rPr kumimoji="1" lang="en-US" altLang="zh-TW" sz="2800" i="1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lat</a:t>
            </a:r>
            <a:r>
              <a:rPr kumimoji="1" lang="en-US" altLang="zh-TW" sz="2800" i="1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k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&gt;</a:t>
            </a:r>
          </a:p>
          <a:p>
            <a:r>
              <a:rPr kumimoji="1" lang="en-US" altLang="zh-TW" sz="2800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ID, longitude, latitude</a:t>
            </a:r>
          </a:p>
          <a:p>
            <a:endParaRPr kumimoji="1" lang="en-US" altLang="zh-TW" sz="2800" dirty="0">
              <a:latin typeface="Times New Roman" panose="02020603050405020304" pitchFamily="18" charset="0"/>
              <a:ea typeface="BiauKai" panose="02010601000101010101"/>
              <a:cs typeface="Times New Roman" panose="02020603050405020304" pitchFamily="18" charset="0"/>
            </a:endParaRPr>
          </a:p>
          <a:p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Trajectory of a user over time </a:t>
            </a:r>
          </a:p>
          <a:p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S</a:t>
            </a:r>
            <a:r>
              <a:rPr kumimoji="1" lang="en-US" altLang="zh-TW" sz="2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i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 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= {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p</a:t>
            </a:r>
            <a:r>
              <a:rPr kumimoji="1" lang="en-US" altLang="zh-TW" sz="2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1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p</a:t>
            </a:r>
            <a:r>
              <a:rPr kumimoji="1" lang="en-US" altLang="zh-TW" sz="2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2 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…, p</a:t>
            </a:r>
            <a:r>
              <a:rPr kumimoji="1" lang="en-US" altLang="zh-TW" sz="2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k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} where </a:t>
            </a:r>
            <a:r>
              <a:rPr kumimoji="1" lang="en-US" altLang="zh-TW" sz="2800" i="1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p</a:t>
            </a:r>
            <a:r>
              <a:rPr kumimoji="1" lang="en-US" altLang="zh-TW" sz="2800" i="1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j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 = &lt;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u</a:t>
            </a:r>
            <a:r>
              <a:rPr kumimoji="1" lang="en-US" altLang="zh-TW" sz="2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m 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l</a:t>
            </a:r>
            <a:r>
              <a:rPr kumimoji="1" lang="en-US" altLang="zh-TW" sz="2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i </a:t>
            </a:r>
            <a:r>
              <a:rPr kumimoji="1" lang="en-US" altLang="zh-TW" sz="2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</a:t>
            </a:r>
            <a:r>
              <a:rPr kumimoji="1" lang="en-US" altLang="zh-TW" sz="2800" i="1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t</a:t>
            </a:r>
            <a:r>
              <a:rPr kumimoji="1" lang="en-US" altLang="zh-TW" sz="2800" i="1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i</a:t>
            </a:r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&gt;</a:t>
            </a:r>
          </a:p>
          <a:p>
            <a:endParaRPr kumimoji="1" lang="en-US" altLang="zh-TW" sz="2800" dirty="0">
              <a:latin typeface="Times New Roman" panose="02020603050405020304" pitchFamily="18" charset="0"/>
              <a:ea typeface="BiauKai" panose="02010601000101010101"/>
              <a:cs typeface="Times New Roman" panose="02020603050405020304" pitchFamily="18" charset="0"/>
            </a:endParaRPr>
          </a:p>
          <a:p>
            <a:r>
              <a:rPr lang="en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𝑝</a:t>
            </a:r>
            <a:r>
              <a:rPr lang="en" altLang="zh-TW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</a:t>
            </a:r>
            <a:r>
              <a:rPr lang="en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denotes the access of user 𝑢</a:t>
            </a:r>
            <a:r>
              <a:rPr lang="en" altLang="zh-TW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𝑚</a:t>
            </a:r>
            <a:r>
              <a:rPr lang="e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POI </a:t>
            </a:r>
            <a:r>
              <a:rPr lang="en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𝑙</a:t>
            </a:r>
            <a:r>
              <a:rPr lang="en" altLang="zh-TW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en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time </a:t>
            </a:r>
            <a:r>
              <a:rPr lang="en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𝑡</a:t>
            </a:r>
            <a:r>
              <a:rPr lang="en" altLang="zh-TW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1" lang="en-US" altLang="zh-TW" sz="2800" i="1" baseline="-25000" dirty="0"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22" name="投影片編號版面配置區 21">
            <a:extLst>
              <a:ext uri="{FF2B5EF4-FFF2-40B4-BE49-F238E27FC236}">
                <a16:creationId xmlns:a16="http://schemas.microsoft.com/office/drawing/2014/main" id="{6E4760D9-A322-DD68-7CBE-75E720C0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4</a:t>
            </a:fld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90C5B46-2619-6793-0858-1566E35055C7}"/>
              </a:ext>
            </a:extLst>
          </p:cNvPr>
          <p:cNvSpPr txBox="1"/>
          <p:nvPr/>
        </p:nvSpPr>
        <p:spPr>
          <a:xfrm>
            <a:off x="482600" y="5156200"/>
            <a:ext cx="5226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:</a:t>
            </a:r>
          </a:p>
          <a:p>
            <a:r>
              <a:rPr kumimoji="1"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the k+1</a:t>
            </a:r>
            <a:r>
              <a:rPr kumimoji="1" lang="en-US" altLang="zh-TW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 </a:t>
            </a:r>
            <a:r>
              <a:rPr kumimoji="1"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  of user</a:t>
            </a:r>
            <a:endParaRPr kumimoji="1"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4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TW" dirty="0"/>
              <a:t>Method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3EAA7F-8290-554F-AEAF-F8DD053B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117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B67A65-2DEF-6B10-1C00-5FC525F1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6</a:t>
            </a:fld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F4B1B33-71C2-EFCE-FF28-96A424AA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49" y="136524"/>
            <a:ext cx="9629489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B67A65-2DEF-6B10-1C00-5FC525F1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7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F77A884-5D04-F246-CFF1-09B66B00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48" y="1082675"/>
            <a:ext cx="10418904" cy="25527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96C5769-D27D-B4E8-041D-CB3302DA8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739" y="3738562"/>
            <a:ext cx="3479321" cy="8382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C048CF-30C6-0DDF-4D12-41F749C110F3}"/>
              </a:ext>
            </a:extLst>
          </p:cNvPr>
          <p:cNvSpPr txBox="1"/>
          <p:nvPr/>
        </p:nvSpPr>
        <p:spPr>
          <a:xfrm>
            <a:off x="10275743" y="136525"/>
            <a:ext cx="1653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user ID </a:t>
            </a:r>
          </a:p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POI’s ID</a:t>
            </a:r>
          </a:p>
          <a:p>
            <a:r>
              <a:rPr kumimoji="1"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time 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FA3F2B45-0148-C250-F83F-6E93A5263F4E}"/>
              </a:ext>
            </a:extLst>
          </p:cNvPr>
          <p:cNvSpPr/>
          <p:nvPr/>
        </p:nvSpPr>
        <p:spPr>
          <a:xfrm>
            <a:off x="4165600" y="1283218"/>
            <a:ext cx="2019300" cy="2352157"/>
          </a:xfrm>
          <a:prstGeom prst="frame">
            <a:avLst>
              <a:gd name="adj1" fmla="val 2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48F51A9-B34E-E0E5-266F-3DDD981060E3}"/>
              </a:ext>
            </a:extLst>
          </p:cNvPr>
          <p:cNvSpPr txBox="1"/>
          <p:nvPr/>
        </p:nvSpPr>
        <p:spPr>
          <a:xfrm>
            <a:off x="6184900" y="3119438"/>
            <a:ext cx="1522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concatenation</a:t>
            </a:r>
            <a:endParaRPr kumimoji="1" lang="zh-TW" altLang="en-US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860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B67A65-2DEF-6B10-1C00-5FC525F1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8</a:t>
            </a:fld>
            <a:endParaRPr kumimoji="1"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1B1541B-F163-E43C-7541-07107415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479116"/>
            <a:ext cx="5295480" cy="104843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43179AB-4CD8-DE88-2FCD-EA46536D1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461" y="4527550"/>
            <a:ext cx="5266219" cy="120684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561ED88-9799-A9D2-C774-B2AB92794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48" y="841375"/>
            <a:ext cx="10418904" cy="25527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6EF3DBAA-8C7A-A021-D91F-0BA8C4846C46}"/>
              </a:ext>
            </a:extLst>
          </p:cNvPr>
          <p:cNvSpPr txBox="1"/>
          <p:nvPr/>
        </p:nvSpPr>
        <p:spPr>
          <a:xfrm>
            <a:off x="9131822" y="208602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800" i="1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</a:t>
            </a:r>
            <a:r>
              <a:rPr kumimoji="1" lang="en-US" altLang="zh-TW" sz="1800" i="1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k</a:t>
            </a:r>
            <a:r>
              <a:rPr kumimoji="1" lang="en-US" altLang="zh-TW" sz="1800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 </a:t>
            </a:r>
            <a:r>
              <a:rPr kumimoji="1" lang="en-US" altLang="zh-TW" sz="1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=&lt;</a:t>
            </a:r>
            <a:r>
              <a:rPr kumimoji="1" lang="en-US" altLang="zh-TW" sz="1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id</a:t>
            </a:r>
            <a:r>
              <a:rPr kumimoji="1" lang="en-US" altLang="zh-TW" sz="1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k </a:t>
            </a:r>
            <a:r>
              <a:rPr kumimoji="1" lang="en-US" altLang="zh-TW" sz="1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</a:t>
            </a:r>
            <a:r>
              <a:rPr kumimoji="1" lang="en-US" altLang="zh-TW" sz="1800" i="1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lon</a:t>
            </a:r>
            <a:r>
              <a:rPr kumimoji="1" lang="en-US" altLang="zh-TW" sz="1800" i="1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k</a:t>
            </a:r>
            <a:r>
              <a:rPr kumimoji="1" lang="en-US" altLang="zh-TW" sz="1800" i="1" baseline="-250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 </a:t>
            </a:r>
            <a:r>
              <a:rPr kumimoji="1" lang="en-US" altLang="zh-TW" sz="1800" i="1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, </a:t>
            </a:r>
            <a:r>
              <a:rPr kumimoji="1" lang="en-US" altLang="zh-TW" sz="1800" i="1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lat</a:t>
            </a:r>
            <a:r>
              <a:rPr kumimoji="1" lang="en-US" altLang="zh-TW" sz="1800" i="1" baseline="-25000" dirty="0" err="1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k</a:t>
            </a:r>
            <a:r>
              <a:rPr kumimoji="1" lang="en-US" altLang="zh-TW" sz="1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&gt;</a:t>
            </a:r>
          </a:p>
          <a:p>
            <a:r>
              <a:rPr kumimoji="1" lang="en-US" altLang="zh-TW" sz="1800" dirty="0">
                <a:latin typeface="Times New Roman" panose="02020603050405020304" pitchFamily="18" charset="0"/>
                <a:ea typeface="BiauKai" panose="02010601000101010101"/>
                <a:cs typeface="Times New Roman" panose="02020603050405020304" pitchFamily="18" charset="0"/>
              </a:rPr>
              <a:t>ID, longitude, latitude</a:t>
            </a:r>
          </a:p>
          <a:p>
            <a:endParaRPr kumimoji="1" lang="zh-TW" altLang="en-US" dirty="0"/>
          </a:p>
        </p:txBody>
      </p:sp>
      <p:sp>
        <p:nvSpPr>
          <p:cNvPr id="19" name="框架 18">
            <a:extLst>
              <a:ext uri="{FF2B5EF4-FFF2-40B4-BE49-F238E27FC236}">
                <a16:creationId xmlns:a16="http://schemas.microsoft.com/office/drawing/2014/main" id="{15EF9083-B829-A68C-BE72-F3957D1160FB}"/>
              </a:ext>
            </a:extLst>
          </p:cNvPr>
          <p:cNvSpPr/>
          <p:nvPr/>
        </p:nvSpPr>
        <p:spPr>
          <a:xfrm>
            <a:off x="4959350" y="841375"/>
            <a:ext cx="6597650" cy="2637741"/>
          </a:xfrm>
          <a:prstGeom prst="frame">
            <a:avLst>
              <a:gd name="adj1" fmla="val 2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332686F-1D97-E26F-60F6-63F73B51C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683" y="5532436"/>
            <a:ext cx="2980492" cy="10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B67A65-2DEF-6B10-1C00-5FC525F1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AD1-8BEE-3C47-8399-F6C153AEF360}" type="slidenum">
              <a:rPr kumimoji="1" lang="zh-TW" altLang="en-US" smtClean="0"/>
              <a:t>9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1A35C02-1E08-55A1-CD9B-20CBFBDA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995" y="4751208"/>
            <a:ext cx="6493599" cy="96641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B24EEE2-FCB9-D9B8-463E-E64A184E0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22"/>
          <a:stretch/>
        </p:blipFill>
        <p:spPr>
          <a:xfrm>
            <a:off x="2199509" y="3471721"/>
            <a:ext cx="2181991" cy="58291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892D49E-1569-FD69-B5FD-39A4608B6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784225"/>
            <a:ext cx="10418904" cy="255270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7C54D099-A8DC-EEA3-AA8F-FE83252A2060}"/>
              </a:ext>
            </a:extLst>
          </p:cNvPr>
          <p:cNvSpPr txBox="1"/>
          <p:nvPr/>
        </p:nvSpPr>
        <p:spPr>
          <a:xfrm>
            <a:off x="444500" y="3302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</a:t>
            </a:r>
            <a:endParaRPr kumimoji="1"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78CCA60-CD70-D8FA-17EF-E3566F487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54" y="4189434"/>
            <a:ext cx="3515950" cy="775312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3FF8110A-EC11-896C-9278-66A736D3FB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82"/>
          <a:stretch/>
        </p:blipFill>
        <p:spPr>
          <a:xfrm>
            <a:off x="911520" y="5021319"/>
            <a:ext cx="3615915" cy="696300"/>
          </a:xfrm>
          <a:prstGeom prst="rect">
            <a:avLst/>
          </a:prstGeom>
        </p:spPr>
      </p:pic>
      <p:sp>
        <p:nvSpPr>
          <p:cNvPr id="25" name="向下箭號 24">
            <a:extLst>
              <a:ext uri="{FF2B5EF4-FFF2-40B4-BE49-F238E27FC236}">
                <a16:creationId xmlns:a16="http://schemas.microsoft.com/office/drawing/2014/main" id="{0DAD3289-C738-70A9-35F2-5DBDA902AFFD}"/>
              </a:ext>
            </a:extLst>
          </p:cNvPr>
          <p:cNvSpPr/>
          <p:nvPr/>
        </p:nvSpPr>
        <p:spPr>
          <a:xfrm>
            <a:off x="7550898" y="4402972"/>
            <a:ext cx="228600" cy="561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向下箭號 25">
            <a:extLst>
              <a:ext uri="{FF2B5EF4-FFF2-40B4-BE49-F238E27FC236}">
                <a16:creationId xmlns:a16="http://schemas.microsoft.com/office/drawing/2014/main" id="{60695923-EA0C-2069-5909-4C72689F28CA}"/>
              </a:ext>
            </a:extLst>
          </p:cNvPr>
          <p:cNvSpPr/>
          <p:nvPr/>
        </p:nvSpPr>
        <p:spPr>
          <a:xfrm rot="10800000">
            <a:off x="9600246" y="4402972"/>
            <a:ext cx="228600" cy="561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310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18679</TotalTime>
  <Words>311</Words>
  <Application>Microsoft Office PowerPoint</Application>
  <PresentationFormat>寬螢幕</PresentationFormat>
  <Paragraphs>113</Paragraphs>
  <Slides>15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Righteous</vt:lpstr>
      <vt:lpstr>Arial</vt:lpstr>
      <vt:lpstr>Calibri</vt:lpstr>
      <vt:lpstr>Calibri Light</vt:lpstr>
      <vt:lpstr>Times New Roman</vt:lpstr>
      <vt:lpstr>Office 佈景主題</vt:lpstr>
      <vt:lpstr>Next Point-of-Interest Recommendation for Cold-start Users with Spatial-temporal Meta-Learning</vt:lpstr>
      <vt:lpstr>Outline</vt:lpstr>
      <vt:lpstr>PowerPoint 簡報</vt:lpstr>
      <vt:lpstr>Input </vt:lpstr>
      <vt:lpstr>Outline</vt:lpstr>
      <vt:lpstr>PowerPoint 簡報</vt:lpstr>
      <vt:lpstr>PowerPoint 簡報</vt:lpstr>
      <vt:lpstr>PowerPoint 簡報</vt:lpstr>
      <vt:lpstr>PowerPoint 簡報</vt:lpstr>
      <vt:lpstr>Outline</vt:lpstr>
      <vt:lpstr>Dataset</vt:lpstr>
      <vt:lpstr>PowerPoint 簡報</vt:lpstr>
      <vt:lpstr>PowerPoint 簡報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Embeddings for Modeling Multi-relational Data</dc:title>
  <dc:creator>Microsoft Office User</dc:creator>
  <cp:lastModifiedBy>user</cp:lastModifiedBy>
  <cp:revision>45</cp:revision>
  <cp:lastPrinted>2023-05-23T05:32:50Z</cp:lastPrinted>
  <dcterms:created xsi:type="dcterms:W3CDTF">2022-10-03T16:02:43Z</dcterms:created>
  <dcterms:modified xsi:type="dcterms:W3CDTF">2023-06-01T09:22:25Z</dcterms:modified>
</cp:coreProperties>
</file>